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2D4F6B6-69E4-445F-91A5-53369E83D4EC}">
  <a:tblStyle styleId="{52D4F6B6-69E4-445F-91A5-53369E83D4E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Raleway-regular.fntdata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Lato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La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434f21df5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434f21df5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434f21df5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434f21df5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42b24f18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42b24f18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42b24f180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42b24f180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434f21df5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434f21df5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3704875" y="1176525"/>
            <a:ext cx="5406474" cy="36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Pricing For Your AirBnB Rentals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48450" y="7090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Target Audience</a:t>
            </a:r>
            <a:endParaRPr sz="1900"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246325"/>
            <a:ext cx="8520600" cy="15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Char char="●"/>
            </a:pPr>
            <a:r>
              <a:rPr lang="en" sz="1150">
                <a:solidFill>
                  <a:srgbClr val="000000"/>
                </a:solidFill>
              </a:rPr>
              <a:t>REIT Managers</a:t>
            </a:r>
            <a:endParaRPr sz="1150">
              <a:solidFill>
                <a:srgbClr val="000000"/>
              </a:solidFill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Char char="●"/>
            </a:pPr>
            <a:r>
              <a:rPr lang="en" sz="1150">
                <a:solidFill>
                  <a:srgbClr val="000000"/>
                </a:solidFill>
              </a:rPr>
              <a:t>AirBnB Property</a:t>
            </a:r>
            <a:endParaRPr sz="1150">
              <a:solidFill>
                <a:srgbClr val="000000"/>
              </a:solidFill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Char char="●"/>
            </a:pPr>
            <a:r>
              <a:rPr lang="en" sz="1150">
                <a:solidFill>
                  <a:srgbClr val="000000"/>
                </a:solidFill>
              </a:rPr>
              <a:t>Developers</a:t>
            </a:r>
            <a:endParaRPr sz="1150">
              <a:solidFill>
                <a:srgbClr val="000000"/>
              </a:solidFill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Char char="●"/>
            </a:pPr>
            <a:r>
              <a:rPr lang="en" sz="1150">
                <a:solidFill>
                  <a:srgbClr val="000000"/>
                </a:solidFill>
              </a:rPr>
              <a:t>Real Estate Agents</a:t>
            </a:r>
            <a:endParaRPr sz="1150">
              <a:solidFill>
                <a:srgbClr val="000000"/>
              </a:solidFill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Char char="●"/>
            </a:pPr>
            <a:r>
              <a:rPr lang="en" sz="1150">
                <a:solidFill>
                  <a:srgbClr val="000000"/>
                </a:solidFill>
              </a:rPr>
              <a:t>Passive Income Seekers</a:t>
            </a:r>
            <a:endParaRPr sz="1150">
              <a:solidFill>
                <a:srgbClr val="000000"/>
              </a:solidFill>
            </a:endParaRPr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311700" y="2911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Problem</a:t>
            </a:r>
            <a:endParaRPr sz="1900"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3562776" y="899700"/>
            <a:ext cx="5496150" cy="37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311700" y="3407850"/>
            <a:ext cx="8520600" cy="15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Char char="●"/>
            </a:pPr>
            <a:r>
              <a:rPr lang="en" sz="1050">
                <a:solidFill>
                  <a:srgbClr val="000000"/>
                </a:solidFill>
              </a:rPr>
              <a:t>Determining the fair market value for rental real estate</a:t>
            </a:r>
            <a:endParaRPr sz="1050">
              <a:solidFill>
                <a:srgbClr val="000000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Char char="●"/>
            </a:pPr>
            <a:r>
              <a:rPr lang="en" sz="1050">
                <a:solidFill>
                  <a:srgbClr val="000000"/>
                </a:solidFill>
              </a:rPr>
              <a:t>Pricing your AirBnB properties</a:t>
            </a:r>
            <a:endParaRPr sz="1050">
              <a:solidFill>
                <a:srgbClr val="000000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Char char="●"/>
            </a:pPr>
            <a:r>
              <a:rPr lang="en" sz="1050">
                <a:solidFill>
                  <a:srgbClr val="000000"/>
                </a:solidFill>
              </a:rPr>
              <a:t>Determining the time to enter the market</a:t>
            </a:r>
            <a:endParaRPr sz="1050">
              <a:solidFill>
                <a:srgbClr val="000000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Char char="●"/>
            </a:pPr>
            <a:r>
              <a:rPr lang="en" sz="1050">
                <a:solidFill>
                  <a:srgbClr val="000000"/>
                </a:solidFill>
              </a:rPr>
              <a:t>Providing sound market advice to your clients</a:t>
            </a:r>
            <a:endParaRPr sz="105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311700" y="96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20"/>
              <a:t>Overview of the Data</a:t>
            </a:r>
            <a:endParaRPr sz="1920"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625" y="1245275"/>
            <a:ext cx="4880500" cy="323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5893775" y="1322625"/>
            <a:ext cx="30000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Observations: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Average p</a:t>
            </a:r>
            <a:r>
              <a:rPr lang="en" sz="1100"/>
              <a:t>rice per night and number of bedrooms are closely correlated. (i.e. you’re likely to expect to pay or charge more for a property with higher # of bedrooms available).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Studios (0 bedrooms) appears to be priced higher on average. 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There is a substantial increase in price per night when bedroom numbers are even. (i.e. 2,4,6) </a:t>
            </a:r>
            <a:endParaRPr sz="1100"/>
          </a:p>
        </p:txBody>
      </p:sp>
      <p:sp>
        <p:nvSpPr>
          <p:cNvPr id="104" name="Google Shape;104;p15"/>
          <p:cNvSpPr txBox="1"/>
          <p:nvPr/>
        </p:nvSpPr>
        <p:spPr>
          <a:xfrm>
            <a:off x="854675" y="824375"/>
            <a:ext cx="482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B5394"/>
                </a:solidFill>
              </a:rPr>
              <a:t>Average Price Per Night by Number of Bedrooms</a:t>
            </a:r>
            <a:endParaRPr b="1" sz="12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311700" y="96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20"/>
              <a:t>Overview of the Data</a:t>
            </a:r>
            <a:endParaRPr sz="1920"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100" y="1266275"/>
            <a:ext cx="4762000" cy="324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/>
        </p:nvSpPr>
        <p:spPr>
          <a:xfrm>
            <a:off x="5893775" y="1322625"/>
            <a:ext cx="30000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Observations: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On average, leasing an entire home or apartment is priced at the highest. It is almost 2x the price of Private and Shared room types. 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Hotel room type is the second highest priced option as it is expected to offer the most privacy and space for either individual or group.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Private room type is priced lower than shared room type as it is expected to offer privacy with fewer square footage when compared to other room types.</a:t>
            </a:r>
            <a:endParaRPr sz="1100"/>
          </a:p>
        </p:txBody>
      </p:sp>
      <p:sp>
        <p:nvSpPr>
          <p:cNvPr id="112" name="Google Shape;112;p16"/>
          <p:cNvSpPr txBox="1"/>
          <p:nvPr/>
        </p:nvSpPr>
        <p:spPr>
          <a:xfrm>
            <a:off x="854675" y="824375"/>
            <a:ext cx="482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B5394"/>
                </a:solidFill>
              </a:rPr>
              <a:t>Average Price Per Night by Room Type</a:t>
            </a:r>
            <a:endParaRPr b="1" sz="12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311700" y="96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20"/>
              <a:t>Overview of the Data</a:t>
            </a:r>
            <a:endParaRPr sz="1920"/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663" y="1268475"/>
            <a:ext cx="4292075" cy="364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/>
        </p:nvSpPr>
        <p:spPr>
          <a:xfrm>
            <a:off x="854675" y="824375"/>
            <a:ext cx="482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B5394"/>
                </a:solidFill>
              </a:rPr>
              <a:t>Average Price Per Night by Property Type</a:t>
            </a:r>
            <a:endParaRPr b="1" sz="1200">
              <a:solidFill>
                <a:srgbClr val="0B5394"/>
              </a:solidFill>
            </a:endParaRPr>
          </a:p>
        </p:txBody>
      </p:sp>
      <p:sp>
        <p:nvSpPr>
          <p:cNvPr id="120" name="Google Shape;120;p17"/>
          <p:cNvSpPr txBox="1"/>
          <p:nvPr/>
        </p:nvSpPr>
        <p:spPr>
          <a:xfrm>
            <a:off x="5893775" y="1322625"/>
            <a:ext cx="30000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Observations: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Serviced apartment is the most expensive option. This is most likely driven by additional labor cost.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Hostels/Bed and breakfast types are least expensive. This aligns with the typical real estate/hospitality market.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Property types that similar to private homes which offers the most privacy are priced in the $200 range.</a:t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Property types that similar to hotels/motels where there are more shared spaces are priced in the mid $100 and up to $200. </a:t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311700" y="651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20"/>
              <a:t>Machine Learning Model</a:t>
            </a:r>
            <a:endParaRPr sz="1920"/>
          </a:p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311700" y="1183425"/>
            <a:ext cx="5091600" cy="16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1465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Char char="●"/>
            </a:pPr>
            <a:r>
              <a:rPr b="1" lang="en" sz="989">
                <a:solidFill>
                  <a:srgbClr val="000000"/>
                </a:solidFill>
              </a:rPr>
              <a:t>Prediction of Price: </a:t>
            </a:r>
            <a:r>
              <a:rPr lang="en" sz="989">
                <a:solidFill>
                  <a:srgbClr val="000000"/>
                </a:solidFill>
              </a:rPr>
              <a:t>Regression</a:t>
            </a:r>
            <a:endParaRPr sz="989">
              <a:solidFill>
                <a:srgbClr val="000000"/>
              </a:solidFill>
            </a:endParaRPr>
          </a:p>
          <a:p>
            <a:pPr indent="-291465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Char char="●"/>
            </a:pPr>
            <a:r>
              <a:rPr b="1" lang="en" sz="989">
                <a:solidFill>
                  <a:srgbClr val="000000"/>
                </a:solidFill>
              </a:rPr>
              <a:t>Tested Models: </a:t>
            </a:r>
            <a:r>
              <a:rPr lang="en" sz="989">
                <a:solidFill>
                  <a:srgbClr val="000000"/>
                </a:solidFill>
              </a:rPr>
              <a:t>KNeighbors, Random Tree, Linea</a:t>
            </a:r>
            <a:r>
              <a:rPr lang="en" sz="989">
                <a:solidFill>
                  <a:srgbClr val="000000"/>
                </a:solidFill>
              </a:rPr>
              <a:t>r</a:t>
            </a:r>
            <a:endParaRPr sz="989">
              <a:solidFill>
                <a:srgbClr val="000000"/>
              </a:solidFill>
            </a:endParaRPr>
          </a:p>
          <a:p>
            <a:pPr indent="-291465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Char char="●"/>
            </a:pPr>
            <a:r>
              <a:rPr b="1" lang="en" sz="989">
                <a:solidFill>
                  <a:srgbClr val="000000"/>
                </a:solidFill>
              </a:rPr>
              <a:t>Chosen Model: </a:t>
            </a:r>
            <a:r>
              <a:rPr lang="en" sz="989">
                <a:solidFill>
                  <a:srgbClr val="000000"/>
                </a:solidFill>
              </a:rPr>
              <a:t>KNeighbors </a:t>
            </a:r>
            <a:endParaRPr sz="989">
              <a:solidFill>
                <a:srgbClr val="000000"/>
              </a:solidFill>
            </a:endParaRPr>
          </a:p>
          <a:p>
            <a:pPr indent="-291465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Char char="○"/>
            </a:pPr>
            <a:r>
              <a:rPr lang="en" sz="989">
                <a:solidFill>
                  <a:srgbClr val="000000"/>
                </a:solidFill>
              </a:rPr>
              <a:t>Lowest MAE  &amp; RMSE score. </a:t>
            </a:r>
            <a:endParaRPr sz="989">
              <a:solidFill>
                <a:srgbClr val="000000"/>
              </a:solidFill>
            </a:endParaRPr>
          </a:p>
          <a:p>
            <a:pPr indent="-291465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Char char="○"/>
            </a:pPr>
            <a:r>
              <a:rPr lang="en" sz="989">
                <a:solidFill>
                  <a:srgbClr val="000000"/>
                </a:solidFill>
              </a:rPr>
              <a:t>Measures the difference between prediction and the actual target price. </a:t>
            </a:r>
            <a:endParaRPr sz="989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t/>
            </a:r>
            <a:endParaRPr sz="989">
              <a:solidFill>
                <a:srgbClr val="000000"/>
              </a:solidFill>
            </a:endParaRPr>
          </a:p>
        </p:txBody>
      </p:sp>
      <p:graphicFrame>
        <p:nvGraphicFramePr>
          <p:cNvPr id="127" name="Google Shape;127;p18"/>
          <p:cNvGraphicFramePr/>
          <p:nvPr/>
        </p:nvGraphicFramePr>
        <p:xfrm>
          <a:off x="454275" y="2618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{52D4F6B6-69E4-445F-91A5-53369E83D4EC}</a:tableStyleId>
              </a:tblPr>
              <a:tblGrid>
                <a:gridCol w="855450"/>
                <a:gridCol w="1317000"/>
                <a:gridCol w="1317000"/>
                <a:gridCol w="1317000"/>
              </a:tblGrid>
              <a:tr h="35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Metrics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KNeighbors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Random Tree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Linear</a:t>
                      </a:r>
                      <a:endParaRPr sz="1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35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88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117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MSE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63,338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194,022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78,461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RMSE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251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440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280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.242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-1.321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.061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28" name="Google Shape;128;p18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-2381682">
            <a:off x="5808628" y="1974888"/>
            <a:ext cx="3335376" cy="3168613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 txBox="1"/>
          <p:nvPr/>
        </p:nvSpPr>
        <p:spPr>
          <a:xfrm>
            <a:off x="5739500" y="1224375"/>
            <a:ext cx="3000000" cy="3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90">
                <a:latin typeface="Lato"/>
                <a:ea typeface="Lato"/>
                <a:cs typeface="Lato"/>
                <a:sym typeface="Lato"/>
              </a:rPr>
              <a:t>Strengths: </a:t>
            </a:r>
            <a:endParaRPr b="1" sz="1090">
              <a:latin typeface="Lato"/>
              <a:ea typeface="Lato"/>
              <a:cs typeface="Lato"/>
              <a:sym typeface="Lato"/>
            </a:endParaRPr>
          </a:p>
          <a:p>
            <a:pPr indent="-29781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90"/>
              <a:buFont typeface="Lato"/>
              <a:buChar char="●"/>
            </a:pPr>
            <a:r>
              <a:rPr lang="en" sz="1090">
                <a:latin typeface="Lato"/>
                <a:ea typeface="Lato"/>
                <a:cs typeface="Lato"/>
                <a:sym typeface="Lato"/>
              </a:rPr>
              <a:t>Simple</a:t>
            </a:r>
            <a:endParaRPr sz="1090">
              <a:latin typeface="Lato"/>
              <a:ea typeface="Lato"/>
              <a:cs typeface="Lato"/>
              <a:sym typeface="Lato"/>
            </a:endParaRPr>
          </a:p>
          <a:p>
            <a:pPr indent="-29781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90"/>
              <a:buFont typeface="Lato"/>
              <a:buChar char="●"/>
            </a:pPr>
            <a:r>
              <a:rPr lang="en" sz="1090">
                <a:latin typeface="Lato"/>
                <a:ea typeface="Lato"/>
                <a:cs typeface="Lato"/>
                <a:sym typeface="Lato"/>
              </a:rPr>
              <a:t>Adaptable to change</a:t>
            </a:r>
            <a:endParaRPr sz="1090">
              <a:latin typeface="Lato"/>
              <a:ea typeface="Lato"/>
              <a:cs typeface="Lato"/>
              <a:sym typeface="Lato"/>
            </a:endParaRPr>
          </a:p>
          <a:p>
            <a:pPr indent="-29781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90"/>
              <a:buFont typeface="Lato"/>
              <a:buChar char="●"/>
            </a:pPr>
            <a:r>
              <a:rPr lang="en" sz="1090">
                <a:latin typeface="Lato"/>
                <a:ea typeface="Lato"/>
                <a:cs typeface="Lato"/>
                <a:sym typeface="Lato"/>
              </a:rPr>
              <a:t>KNN works well with small number of input variables </a:t>
            </a:r>
            <a:endParaRPr sz="109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90">
                <a:latin typeface="Lato"/>
                <a:ea typeface="Lato"/>
                <a:cs typeface="Lato"/>
                <a:sym typeface="Lato"/>
              </a:rPr>
              <a:t>Weakness:</a:t>
            </a:r>
            <a:endParaRPr b="1" sz="1090">
              <a:latin typeface="Lato"/>
              <a:ea typeface="Lato"/>
              <a:cs typeface="Lato"/>
              <a:sym typeface="Lato"/>
            </a:endParaRPr>
          </a:p>
          <a:p>
            <a:pPr indent="-29781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90"/>
              <a:buFont typeface="Lato"/>
              <a:buChar char="●"/>
            </a:pPr>
            <a:r>
              <a:rPr lang="en" sz="1090">
                <a:latin typeface="Lato"/>
                <a:ea typeface="Lato"/>
                <a:cs typeface="Lato"/>
                <a:sym typeface="Lato"/>
              </a:rPr>
              <a:t>It’s strength is also its weakness. As the numbers of variables grow,  algorithm struggles to predict the output of new data point.</a:t>
            </a:r>
            <a:endParaRPr sz="1090">
              <a:latin typeface="Lato"/>
              <a:ea typeface="Lato"/>
              <a:cs typeface="Lato"/>
              <a:sym typeface="Lato"/>
            </a:endParaRPr>
          </a:p>
          <a:p>
            <a:pPr indent="-29781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90"/>
              <a:buFont typeface="Lato"/>
              <a:buChar char="●"/>
            </a:pPr>
            <a:r>
              <a:rPr lang="en" sz="1090">
                <a:latin typeface="Lato"/>
                <a:ea typeface="Lato"/>
                <a:cs typeface="Lato"/>
                <a:sym typeface="Lato"/>
              </a:rPr>
              <a:t>Sensitive to outliers - prone to Skewed datasets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